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4" r:id="rId1"/>
  </p:sldMasterIdLst>
  <p:sldIdLst>
    <p:sldId id="256" r:id="rId2"/>
    <p:sldId id="269" r:id="rId3"/>
    <p:sldId id="263" r:id="rId4"/>
    <p:sldId id="259" r:id="rId5"/>
    <p:sldId id="274" r:id="rId6"/>
    <p:sldId id="258" r:id="rId7"/>
    <p:sldId id="270" r:id="rId8"/>
    <p:sldId id="267" r:id="rId9"/>
    <p:sldId id="268" r:id="rId10"/>
    <p:sldId id="272" r:id="rId11"/>
    <p:sldId id="260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CCB8"/>
    <a:srgbClr val="CFD5EA"/>
    <a:srgbClr val="F8D7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7E69E-9AB6-41F3-8F87-50757583C09D}" v="959" dt="2025-09-08T20:30:23.302"/>
    <p1510:client id="{2DA04B90-010E-48E1-B17D-68719ADC15C8}" v="493" dt="2025-09-08T21:36:26.764"/>
    <p1510:client id="{7A388A4F-43ED-A8F3-99E3-6C73C2EE2F98}" v="2484" dt="2025-09-09T12:24:30.365"/>
    <p1510:client id="{7CA30173-C1A9-4BA4-9027-502D00092697}" v="80" dt="2025-09-09T12:33:20.6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87"/>
  </p:normalViewPr>
  <p:slideViewPr>
    <p:cSldViewPr snapToGrid="0">
      <p:cViewPr varScale="1">
        <p:scale>
          <a:sx n="116" d="100"/>
          <a:sy n="116" d="100"/>
        </p:scale>
        <p:origin x="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4AC691F0E0D633A/Presentation%201_Pi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4AC691F0E0D633A/Presentation%201_BarClustere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How is the MBTA funded?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FE-4FFC-8898-7E024D21D51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FE-4FFC-8898-7E024D21D51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3FE-4FFC-8898-7E024D21D51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3FE-4FFC-8898-7E024D21D51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Dedicated portion of state sales tax</c:v>
                </c:pt>
                <c:pt idx="1">
                  <c:v>Assessments on 178 municipalities</c:v>
                </c:pt>
                <c:pt idx="2">
                  <c:v>Federal grants &amp; state appropriations</c:v>
                </c:pt>
                <c:pt idx="3">
                  <c:v>Fares &amp; own source revenue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7</c:v>
                </c:pt>
                <c:pt idx="2">
                  <c:v>19</c:v>
                </c:pt>
                <c:pt idx="3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04-4D61-B072-26B66AF961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Arial"/>
              <a:cs typeface="Arial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Transit Agencies Will Experience a Fiscal Cliff
FY 2024 - FY 2028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All Agencies</c:v>
                </c:pt>
                <c:pt idx="1">
                  <c:v>Large Agencies
(over $200M)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0.51</c:v>
                </c:pt>
                <c:pt idx="1">
                  <c:v>0.71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AA-4D3B-B803-EEB980C13A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80590703"/>
        <c:axId val="980595503"/>
      </c:barChart>
      <c:catAx>
        <c:axId val="9805907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0595503"/>
        <c:crosses val="autoZero"/>
        <c:auto val="1"/>
        <c:lblAlgn val="ctr"/>
        <c:lblOffset val="100"/>
        <c:noMultiLvlLbl val="0"/>
      </c:catAx>
      <c:valAx>
        <c:axId val="9805955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0590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C024F7-882B-4961-A57A-EEC5598CAF9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B910BC-669B-4516-9DD6-7FD3FA5EE1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Arial"/>
              <a:cs typeface="Arial"/>
            </a:rPr>
            <a:t>Access to educational, medical, housing, cultural, and other opportunities </a:t>
          </a:r>
        </a:p>
      </dgm:t>
    </dgm:pt>
    <dgm:pt modelId="{8BA1FBD3-4A01-4A03-867F-2ECDACD4666C}" type="parTrans" cxnId="{11579DB6-D378-47AA-8715-5F1FE9E4CB7F}">
      <dgm:prSet/>
      <dgm:spPr/>
      <dgm:t>
        <a:bodyPr/>
        <a:lstStyle/>
        <a:p>
          <a:endParaRPr lang="en-US"/>
        </a:p>
      </dgm:t>
    </dgm:pt>
    <dgm:pt modelId="{6AB35F63-9850-429E-9C31-54FEF7F9E101}" type="sibTrans" cxnId="{11579DB6-D378-47AA-8715-5F1FE9E4CB7F}">
      <dgm:prSet/>
      <dgm:spPr/>
      <dgm:t>
        <a:bodyPr/>
        <a:lstStyle/>
        <a:p>
          <a:endParaRPr lang="en-US"/>
        </a:p>
      </dgm:t>
    </dgm:pt>
    <dgm:pt modelId="{879D132A-13A4-4965-A4A6-030C577F61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Arial"/>
              <a:cs typeface="Arial"/>
            </a:rPr>
            <a:t>Economic benefits</a:t>
          </a:r>
        </a:p>
      </dgm:t>
    </dgm:pt>
    <dgm:pt modelId="{EBAD3D9C-E780-46DB-8E0D-6F54C1D99DD7}" type="parTrans" cxnId="{4248E749-F27B-48F1-A9B0-C2919D962778}">
      <dgm:prSet/>
      <dgm:spPr/>
      <dgm:t>
        <a:bodyPr/>
        <a:lstStyle/>
        <a:p>
          <a:endParaRPr lang="en-US"/>
        </a:p>
      </dgm:t>
    </dgm:pt>
    <dgm:pt modelId="{4CE2300E-FACC-4603-AB9A-056A58C7A28C}" type="sibTrans" cxnId="{4248E749-F27B-48F1-A9B0-C2919D962778}">
      <dgm:prSet/>
      <dgm:spPr/>
      <dgm:t>
        <a:bodyPr/>
        <a:lstStyle/>
        <a:p>
          <a:endParaRPr lang="en-US"/>
        </a:p>
      </dgm:t>
    </dgm:pt>
    <dgm:pt modelId="{B244001F-CA8C-49D8-B7C1-4E0F871D8E0C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0" dirty="0">
              <a:latin typeface="Arial"/>
              <a:cs typeface="Arial"/>
            </a:rPr>
            <a:t>Fewer drivers on the road</a:t>
          </a:r>
        </a:p>
      </dgm:t>
    </dgm:pt>
    <dgm:pt modelId="{97873753-7EBD-43B6-A811-5FA9AE6A1BB0}" type="parTrans" cxnId="{4B18D32A-7056-4098-83A2-03246AE1E2A5}">
      <dgm:prSet/>
      <dgm:spPr/>
      <dgm:t>
        <a:bodyPr/>
        <a:lstStyle/>
        <a:p>
          <a:endParaRPr lang="en-US"/>
        </a:p>
      </dgm:t>
    </dgm:pt>
    <dgm:pt modelId="{A59EDAF0-616E-4131-960A-21F220D6D92D}" type="sibTrans" cxnId="{4B18D32A-7056-4098-83A2-03246AE1E2A5}">
      <dgm:prSet/>
      <dgm:spPr/>
      <dgm:t>
        <a:bodyPr/>
        <a:lstStyle/>
        <a:p>
          <a:endParaRPr lang="en-US"/>
        </a:p>
      </dgm:t>
    </dgm:pt>
    <dgm:pt modelId="{B956CC31-101A-4657-89E3-B07D706DC8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Arial"/>
              <a:cs typeface="Arial"/>
            </a:rPr>
            <a:t>Less air pollution and greenhouse gas emissions from congestion</a:t>
          </a:r>
        </a:p>
      </dgm:t>
    </dgm:pt>
    <dgm:pt modelId="{EDAC159D-3521-4735-BFA9-68BB7765B8E4}" type="parTrans" cxnId="{BB2E67C1-2C35-486C-8ADB-9C7A30674A34}">
      <dgm:prSet/>
      <dgm:spPr/>
      <dgm:t>
        <a:bodyPr/>
        <a:lstStyle/>
        <a:p>
          <a:endParaRPr lang="en-US"/>
        </a:p>
      </dgm:t>
    </dgm:pt>
    <dgm:pt modelId="{5E8D708A-82D2-46F9-8A42-FD6B9E8CB3B9}" type="sibTrans" cxnId="{BB2E67C1-2C35-486C-8ADB-9C7A30674A34}">
      <dgm:prSet/>
      <dgm:spPr/>
      <dgm:t>
        <a:bodyPr/>
        <a:lstStyle/>
        <a:p>
          <a:endParaRPr lang="en-US"/>
        </a:p>
      </dgm:t>
    </dgm:pt>
    <dgm:pt modelId="{6C088F1C-96DA-4BB1-9339-4AFEB39CFF47}" type="pres">
      <dgm:prSet presAssocID="{38C024F7-882B-4961-A57A-EEC5598CAF91}" presName="root" presStyleCnt="0">
        <dgm:presLayoutVars>
          <dgm:dir/>
          <dgm:resizeHandles val="exact"/>
        </dgm:presLayoutVars>
      </dgm:prSet>
      <dgm:spPr/>
    </dgm:pt>
    <dgm:pt modelId="{00F67990-4AEB-47B6-8D6C-E09DE5EF53A5}" type="pres">
      <dgm:prSet presAssocID="{3CB910BC-669B-4516-9DD6-7FD3FA5EE18D}" presName="compNode" presStyleCnt="0"/>
      <dgm:spPr/>
    </dgm:pt>
    <dgm:pt modelId="{8C6337FA-2562-440F-8167-A70ED09A3782}" type="pres">
      <dgm:prSet presAssocID="{3CB910BC-669B-4516-9DD6-7FD3FA5EE18D}" presName="bgRect" presStyleLbl="bgShp" presStyleIdx="0" presStyleCnt="4"/>
      <dgm:spPr/>
    </dgm:pt>
    <dgm:pt modelId="{4A6AA72E-A36F-4193-B3D4-BD393D6503CA}" type="pres">
      <dgm:prSet presAssocID="{3CB910BC-669B-4516-9DD6-7FD3FA5EE18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 with solid fill"/>
        </a:ext>
      </dgm:extLst>
    </dgm:pt>
    <dgm:pt modelId="{4EC83851-BDCA-44A3-9053-54DC5596C2C9}" type="pres">
      <dgm:prSet presAssocID="{3CB910BC-669B-4516-9DD6-7FD3FA5EE18D}" presName="spaceRect" presStyleCnt="0"/>
      <dgm:spPr/>
    </dgm:pt>
    <dgm:pt modelId="{EBDAAA95-022C-4B05-8980-2574426E5CC8}" type="pres">
      <dgm:prSet presAssocID="{3CB910BC-669B-4516-9DD6-7FD3FA5EE18D}" presName="parTx" presStyleLbl="revTx" presStyleIdx="0" presStyleCnt="4">
        <dgm:presLayoutVars>
          <dgm:chMax val="0"/>
          <dgm:chPref val="0"/>
        </dgm:presLayoutVars>
      </dgm:prSet>
      <dgm:spPr/>
    </dgm:pt>
    <dgm:pt modelId="{CEB749C5-EBA6-4C4C-A7AD-05F73738C116}" type="pres">
      <dgm:prSet presAssocID="{6AB35F63-9850-429E-9C31-54FEF7F9E101}" presName="sibTrans" presStyleCnt="0"/>
      <dgm:spPr/>
    </dgm:pt>
    <dgm:pt modelId="{262E83C8-3F8D-4F46-8BCA-D6182786EC45}" type="pres">
      <dgm:prSet presAssocID="{879D132A-13A4-4965-A4A6-030C577F6123}" presName="compNode" presStyleCnt="0"/>
      <dgm:spPr/>
    </dgm:pt>
    <dgm:pt modelId="{BD8BBFA0-AD32-4524-BFFE-5DA3DA54EC70}" type="pres">
      <dgm:prSet presAssocID="{879D132A-13A4-4965-A4A6-030C577F6123}" presName="bgRect" presStyleLbl="bgShp" presStyleIdx="1" presStyleCnt="4"/>
      <dgm:spPr/>
    </dgm:pt>
    <dgm:pt modelId="{D3572929-933D-4522-B462-8531A5246325}" type="pres">
      <dgm:prSet presAssocID="{879D132A-13A4-4965-A4A6-030C577F612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47AE550-F6EA-4600-A2D3-CA270D967D0F}" type="pres">
      <dgm:prSet presAssocID="{879D132A-13A4-4965-A4A6-030C577F6123}" presName="spaceRect" presStyleCnt="0"/>
      <dgm:spPr/>
    </dgm:pt>
    <dgm:pt modelId="{6279FC4C-5412-4A51-BF7D-1118EC95B6D2}" type="pres">
      <dgm:prSet presAssocID="{879D132A-13A4-4965-A4A6-030C577F6123}" presName="parTx" presStyleLbl="revTx" presStyleIdx="1" presStyleCnt="4">
        <dgm:presLayoutVars>
          <dgm:chMax val="0"/>
          <dgm:chPref val="0"/>
        </dgm:presLayoutVars>
      </dgm:prSet>
      <dgm:spPr/>
    </dgm:pt>
    <dgm:pt modelId="{523E1459-D432-4171-B1C9-2B76C3ECD6D6}" type="pres">
      <dgm:prSet presAssocID="{4CE2300E-FACC-4603-AB9A-056A58C7A28C}" presName="sibTrans" presStyleCnt="0"/>
      <dgm:spPr/>
    </dgm:pt>
    <dgm:pt modelId="{33733AE3-7BF7-4BE4-B6FB-22DBDDF8BA67}" type="pres">
      <dgm:prSet presAssocID="{B244001F-CA8C-49D8-B7C1-4E0F871D8E0C}" presName="compNode" presStyleCnt="0"/>
      <dgm:spPr/>
    </dgm:pt>
    <dgm:pt modelId="{1168D83F-9134-42CD-94FD-22E5204B105E}" type="pres">
      <dgm:prSet presAssocID="{B244001F-CA8C-49D8-B7C1-4E0F871D8E0C}" presName="bgRect" presStyleLbl="bgShp" presStyleIdx="2" presStyleCnt="4"/>
      <dgm:spPr/>
    </dgm:pt>
    <dgm:pt modelId="{B2C82AFF-1058-4922-ACC7-1D4C436409EA}" type="pres">
      <dgm:prSet presAssocID="{B244001F-CA8C-49D8-B7C1-4E0F871D8E0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5E1398A5-266D-493B-AB77-D4D30170F3A9}" type="pres">
      <dgm:prSet presAssocID="{B244001F-CA8C-49D8-B7C1-4E0F871D8E0C}" presName="spaceRect" presStyleCnt="0"/>
      <dgm:spPr/>
    </dgm:pt>
    <dgm:pt modelId="{3B7BE134-1274-4B81-9A75-8BB6DC4DD10B}" type="pres">
      <dgm:prSet presAssocID="{B244001F-CA8C-49D8-B7C1-4E0F871D8E0C}" presName="parTx" presStyleLbl="revTx" presStyleIdx="2" presStyleCnt="4">
        <dgm:presLayoutVars>
          <dgm:chMax val="0"/>
          <dgm:chPref val="0"/>
        </dgm:presLayoutVars>
      </dgm:prSet>
      <dgm:spPr/>
    </dgm:pt>
    <dgm:pt modelId="{20C98FAE-D098-434E-A06A-2ABCBD3C33AE}" type="pres">
      <dgm:prSet presAssocID="{A59EDAF0-616E-4131-960A-21F220D6D92D}" presName="sibTrans" presStyleCnt="0"/>
      <dgm:spPr/>
    </dgm:pt>
    <dgm:pt modelId="{D6EF2B34-528D-4915-B0B6-AFB7A1EEB4A4}" type="pres">
      <dgm:prSet presAssocID="{B956CC31-101A-4657-89E3-B07D706DC867}" presName="compNode" presStyleCnt="0"/>
      <dgm:spPr/>
    </dgm:pt>
    <dgm:pt modelId="{71D4F9BD-C194-4AB6-8A97-634B144B1B3C}" type="pres">
      <dgm:prSet presAssocID="{B956CC31-101A-4657-89E3-B07D706DC867}" presName="bgRect" presStyleLbl="bgShp" presStyleIdx="3" presStyleCnt="4"/>
      <dgm:spPr/>
    </dgm:pt>
    <dgm:pt modelId="{3AE0F1C9-2460-4B72-8FFF-5F1A3051E4F9}" type="pres">
      <dgm:prSet presAssocID="{B956CC31-101A-4657-89E3-B07D706DC86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79C307B5-9947-4D66-A7E8-92CF28957D22}" type="pres">
      <dgm:prSet presAssocID="{B956CC31-101A-4657-89E3-B07D706DC867}" presName="spaceRect" presStyleCnt="0"/>
      <dgm:spPr/>
    </dgm:pt>
    <dgm:pt modelId="{9812C8B4-E16A-416D-8E4A-2273BE5B2E4A}" type="pres">
      <dgm:prSet presAssocID="{B956CC31-101A-4657-89E3-B07D706DC86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38FDD0A-B34A-4051-A19E-3D1A1BBF2F59}" type="presOf" srcId="{B956CC31-101A-4657-89E3-B07D706DC867}" destId="{9812C8B4-E16A-416D-8E4A-2273BE5B2E4A}" srcOrd="0" destOrd="0" presId="urn:microsoft.com/office/officeart/2018/2/layout/IconVerticalSolidList"/>
    <dgm:cxn modelId="{4B18D32A-7056-4098-83A2-03246AE1E2A5}" srcId="{38C024F7-882B-4961-A57A-EEC5598CAF91}" destId="{B244001F-CA8C-49D8-B7C1-4E0F871D8E0C}" srcOrd="2" destOrd="0" parTransId="{97873753-7EBD-43B6-A811-5FA9AE6A1BB0}" sibTransId="{A59EDAF0-616E-4131-960A-21F220D6D92D}"/>
    <dgm:cxn modelId="{4248E749-F27B-48F1-A9B0-C2919D962778}" srcId="{38C024F7-882B-4961-A57A-EEC5598CAF91}" destId="{879D132A-13A4-4965-A4A6-030C577F6123}" srcOrd="1" destOrd="0" parTransId="{EBAD3D9C-E780-46DB-8E0D-6F54C1D99DD7}" sibTransId="{4CE2300E-FACC-4603-AB9A-056A58C7A28C}"/>
    <dgm:cxn modelId="{B3607961-3F83-4C78-B712-CF17BC6D1D66}" type="presOf" srcId="{879D132A-13A4-4965-A4A6-030C577F6123}" destId="{6279FC4C-5412-4A51-BF7D-1118EC95B6D2}" srcOrd="0" destOrd="0" presId="urn:microsoft.com/office/officeart/2018/2/layout/IconVerticalSolidList"/>
    <dgm:cxn modelId="{BBA46A8E-AB12-4DE9-91B4-628862FB0F6E}" type="presOf" srcId="{38C024F7-882B-4961-A57A-EEC5598CAF91}" destId="{6C088F1C-96DA-4BB1-9339-4AFEB39CFF47}" srcOrd="0" destOrd="0" presId="urn:microsoft.com/office/officeart/2018/2/layout/IconVerticalSolidList"/>
    <dgm:cxn modelId="{4548A8AA-59F6-4615-8E08-EBAB51C25820}" type="presOf" srcId="{B244001F-CA8C-49D8-B7C1-4E0F871D8E0C}" destId="{3B7BE134-1274-4B81-9A75-8BB6DC4DD10B}" srcOrd="0" destOrd="0" presId="urn:microsoft.com/office/officeart/2018/2/layout/IconVerticalSolidList"/>
    <dgm:cxn modelId="{11579DB6-D378-47AA-8715-5F1FE9E4CB7F}" srcId="{38C024F7-882B-4961-A57A-EEC5598CAF91}" destId="{3CB910BC-669B-4516-9DD6-7FD3FA5EE18D}" srcOrd="0" destOrd="0" parTransId="{8BA1FBD3-4A01-4A03-867F-2ECDACD4666C}" sibTransId="{6AB35F63-9850-429E-9C31-54FEF7F9E101}"/>
    <dgm:cxn modelId="{BB2E67C1-2C35-486C-8ADB-9C7A30674A34}" srcId="{38C024F7-882B-4961-A57A-EEC5598CAF91}" destId="{B956CC31-101A-4657-89E3-B07D706DC867}" srcOrd="3" destOrd="0" parTransId="{EDAC159D-3521-4735-BFA9-68BB7765B8E4}" sibTransId="{5E8D708A-82D2-46F9-8A42-FD6B9E8CB3B9}"/>
    <dgm:cxn modelId="{884BE2D4-22D3-43C7-9851-220AB8BF0358}" type="presOf" srcId="{3CB910BC-669B-4516-9DD6-7FD3FA5EE18D}" destId="{EBDAAA95-022C-4B05-8980-2574426E5CC8}" srcOrd="0" destOrd="0" presId="urn:microsoft.com/office/officeart/2018/2/layout/IconVerticalSolidList"/>
    <dgm:cxn modelId="{29591EA4-9C8C-42CA-AD82-071027D77252}" type="presParOf" srcId="{6C088F1C-96DA-4BB1-9339-4AFEB39CFF47}" destId="{00F67990-4AEB-47B6-8D6C-E09DE5EF53A5}" srcOrd="0" destOrd="0" presId="urn:microsoft.com/office/officeart/2018/2/layout/IconVerticalSolidList"/>
    <dgm:cxn modelId="{DFDEBB62-4983-44FD-94AB-B1BC009F19E7}" type="presParOf" srcId="{00F67990-4AEB-47B6-8D6C-E09DE5EF53A5}" destId="{8C6337FA-2562-440F-8167-A70ED09A3782}" srcOrd="0" destOrd="0" presId="urn:microsoft.com/office/officeart/2018/2/layout/IconVerticalSolidList"/>
    <dgm:cxn modelId="{38BB927A-246A-4A16-A2DF-0B9D00068BDD}" type="presParOf" srcId="{00F67990-4AEB-47B6-8D6C-E09DE5EF53A5}" destId="{4A6AA72E-A36F-4193-B3D4-BD393D6503CA}" srcOrd="1" destOrd="0" presId="urn:microsoft.com/office/officeart/2018/2/layout/IconVerticalSolidList"/>
    <dgm:cxn modelId="{CF6BFE26-D916-4023-BC94-D04164F43DB4}" type="presParOf" srcId="{00F67990-4AEB-47B6-8D6C-E09DE5EF53A5}" destId="{4EC83851-BDCA-44A3-9053-54DC5596C2C9}" srcOrd="2" destOrd="0" presId="urn:microsoft.com/office/officeart/2018/2/layout/IconVerticalSolidList"/>
    <dgm:cxn modelId="{2DD251D6-F0E6-4F27-9775-E0CAD47AE3F8}" type="presParOf" srcId="{00F67990-4AEB-47B6-8D6C-E09DE5EF53A5}" destId="{EBDAAA95-022C-4B05-8980-2574426E5CC8}" srcOrd="3" destOrd="0" presId="urn:microsoft.com/office/officeart/2018/2/layout/IconVerticalSolidList"/>
    <dgm:cxn modelId="{CF37018F-EDB6-4BEC-ACCE-4D91087B4557}" type="presParOf" srcId="{6C088F1C-96DA-4BB1-9339-4AFEB39CFF47}" destId="{CEB749C5-EBA6-4C4C-A7AD-05F73738C116}" srcOrd="1" destOrd="0" presId="urn:microsoft.com/office/officeart/2018/2/layout/IconVerticalSolidList"/>
    <dgm:cxn modelId="{0DB2784A-CC70-4150-9041-2468C5A22222}" type="presParOf" srcId="{6C088F1C-96DA-4BB1-9339-4AFEB39CFF47}" destId="{262E83C8-3F8D-4F46-8BCA-D6182786EC45}" srcOrd="2" destOrd="0" presId="urn:microsoft.com/office/officeart/2018/2/layout/IconVerticalSolidList"/>
    <dgm:cxn modelId="{95D0EE7E-1591-4BC8-8163-2F1BF6047E34}" type="presParOf" srcId="{262E83C8-3F8D-4F46-8BCA-D6182786EC45}" destId="{BD8BBFA0-AD32-4524-BFFE-5DA3DA54EC70}" srcOrd="0" destOrd="0" presId="urn:microsoft.com/office/officeart/2018/2/layout/IconVerticalSolidList"/>
    <dgm:cxn modelId="{5A0472ED-72E3-4775-93A9-2A169B316E67}" type="presParOf" srcId="{262E83C8-3F8D-4F46-8BCA-D6182786EC45}" destId="{D3572929-933D-4522-B462-8531A5246325}" srcOrd="1" destOrd="0" presId="urn:microsoft.com/office/officeart/2018/2/layout/IconVerticalSolidList"/>
    <dgm:cxn modelId="{B5E98850-055D-4B66-81F3-B74CE2F0A987}" type="presParOf" srcId="{262E83C8-3F8D-4F46-8BCA-D6182786EC45}" destId="{C47AE550-F6EA-4600-A2D3-CA270D967D0F}" srcOrd="2" destOrd="0" presId="urn:microsoft.com/office/officeart/2018/2/layout/IconVerticalSolidList"/>
    <dgm:cxn modelId="{C1BCA84C-F4E0-414F-B117-C3E55D4A010B}" type="presParOf" srcId="{262E83C8-3F8D-4F46-8BCA-D6182786EC45}" destId="{6279FC4C-5412-4A51-BF7D-1118EC95B6D2}" srcOrd="3" destOrd="0" presId="urn:microsoft.com/office/officeart/2018/2/layout/IconVerticalSolidList"/>
    <dgm:cxn modelId="{5DE3DE83-D63F-44D7-8C7C-D47293355B72}" type="presParOf" srcId="{6C088F1C-96DA-4BB1-9339-4AFEB39CFF47}" destId="{523E1459-D432-4171-B1C9-2B76C3ECD6D6}" srcOrd="3" destOrd="0" presId="urn:microsoft.com/office/officeart/2018/2/layout/IconVerticalSolidList"/>
    <dgm:cxn modelId="{E85A9FB1-7FCC-45CE-94AE-C2CE1FFC3D4A}" type="presParOf" srcId="{6C088F1C-96DA-4BB1-9339-4AFEB39CFF47}" destId="{33733AE3-7BF7-4BE4-B6FB-22DBDDF8BA67}" srcOrd="4" destOrd="0" presId="urn:microsoft.com/office/officeart/2018/2/layout/IconVerticalSolidList"/>
    <dgm:cxn modelId="{404CBAE8-5311-4F86-B746-3C06EFF85EBB}" type="presParOf" srcId="{33733AE3-7BF7-4BE4-B6FB-22DBDDF8BA67}" destId="{1168D83F-9134-42CD-94FD-22E5204B105E}" srcOrd="0" destOrd="0" presId="urn:microsoft.com/office/officeart/2018/2/layout/IconVerticalSolidList"/>
    <dgm:cxn modelId="{DEE99D07-E9F1-48C1-A790-6BE81CC51BF9}" type="presParOf" srcId="{33733AE3-7BF7-4BE4-B6FB-22DBDDF8BA67}" destId="{B2C82AFF-1058-4922-ACC7-1D4C436409EA}" srcOrd="1" destOrd="0" presId="urn:microsoft.com/office/officeart/2018/2/layout/IconVerticalSolidList"/>
    <dgm:cxn modelId="{4EF83113-4D10-4850-B9C2-37F73D3216A4}" type="presParOf" srcId="{33733AE3-7BF7-4BE4-B6FB-22DBDDF8BA67}" destId="{5E1398A5-266D-493B-AB77-D4D30170F3A9}" srcOrd="2" destOrd="0" presId="urn:microsoft.com/office/officeart/2018/2/layout/IconVerticalSolidList"/>
    <dgm:cxn modelId="{F39776E6-191A-4FD0-B274-63791E2D8826}" type="presParOf" srcId="{33733AE3-7BF7-4BE4-B6FB-22DBDDF8BA67}" destId="{3B7BE134-1274-4B81-9A75-8BB6DC4DD10B}" srcOrd="3" destOrd="0" presId="urn:microsoft.com/office/officeart/2018/2/layout/IconVerticalSolidList"/>
    <dgm:cxn modelId="{167211C1-9067-4858-BC9F-E48BB528C3E3}" type="presParOf" srcId="{6C088F1C-96DA-4BB1-9339-4AFEB39CFF47}" destId="{20C98FAE-D098-434E-A06A-2ABCBD3C33AE}" srcOrd="5" destOrd="0" presId="urn:microsoft.com/office/officeart/2018/2/layout/IconVerticalSolidList"/>
    <dgm:cxn modelId="{66D347F8-1A30-4FBA-9D39-AD2188C591E4}" type="presParOf" srcId="{6C088F1C-96DA-4BB1-9339-4AFEB39CFF47}" destId="{D6EF2B34-528D-4915-B0B6-AFB7A1EEB4A4}" srcOrd="6" destOrd="0" presId="urn:microsoft.com/office/officeart/2018/2/layout/IconVerticalSolidList"/>
    <dgm:cxn modelId="{9C59443C-5CEF-47C2-BFAD-9E8CF9DEB997}" type="presParOf" srcId="{D6EF2B34-528D-4915-B0B6-AFB7A1EEB4A4}" destId="{71D4F9BD-C194-4AB6-8A97-634B144B1B3C}" srcOrd="0" destOrd="0" presId="urn:microsoft.com/office/officeart/2018/2/layout/IconVerticalSolidList"/>
    <dgm:cxn modelId="{B6BD502F-E700-4325-BA16-DE95E94FAB37}" type="presParOf" srcId="{D6EF2B34-528D-4915-B0B6-AFB7A1EEB4A4}" destId="{3AE0F1C9-2460-4B72-8FFF-5F1A3051E4F9}" srcOrd="1" destOrd="0" presId="urn:microsoft.com/office/officeart/2018/2/layout/IconVerticalSolidList"/>
    <dgm:cxn modelId="{022AC106-9221-4A99-A690-37EE1630D029}" type="presParOf" srcId="{D6EF2B34-528D-4915-B0B6-AFB7A1EEB4A4}" destId="{79C307B5-9947-4D66-A7E8-92CF28957D22}" srcOrd="2" destOrd="0" presId="urn:microsoft.com/office/officeart/2018/2/layout/IconVerticalSolidList"/>
    <dgm:cxn modelId="{8940C8AD-AFDD-4A88-95F1-DCDA170200FC}" type="presParOf" srcId="{D6EF2B34-528D-4915-B0B6-AFB7A1EEB4A4}" destId="{9812C8B4-E16A-416D-8E4A-2273BE5B2E4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337FA-2562-440F-8167-A70ED09A3782}">
      <dsp:nvSpPr>
        <dsp:cNvPr id="0" name=""/>
        <dsp:cNvSpPr/>
      </dsp:nvSpPr>
      <dsp:spPr>
        <a:xfrm>
          <a:off x="0" y="2439"/>
          <a:ext cx="6301601" cy="12366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6AA72E-A36F-4193-B3D4-BD393D6503CA}">
      <dsp:nvSpPr>
        <dsp:cNvPr id="0" name=""/>
        <dsp:cNvSpPr/>
      </dsp:nvSpPr>
      <dsp:spPr>
        <a:xfrm>
          <a:off x="374076" y="280678"/>
          <a:ext cx="680139" cy="680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DAAA95-022C-4B05-8980-2574426E5CC8}">
      <dsp:nvSpPr>
        <dsp:cNvPr id="0" name=""/>
        <dsp:cNvSpPr/>
      </dsp:nvSpPr>
      <dsp:spPr>
        <a:xfrm>
          <a:off x="1428292" y="2439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latin typeface="Arial"/>
              <a:cs typeface="Arial"/>
            </a:rPr>
            <a:t>Access to educational, medical, housing, cultural, and other opportunities </a:t>
          </a:r>
        </a:p>
      </dsp:txBody>
      <dsp:txXfrm>
        <a:off x="1428292" y="2439"/>
        <a:ext cx="4873308" cy="1236616"/>
      </dsp:txXfrm>
    </dsp:sp>
    <dsp:sp modelId="{BD8BBFA0-AD32-4524-BFFE-5DA3DA54EC70}">
      <dsp:nvSpPr>
        <dsp:cNvPr id="0" name=""/>
        <dsp:cNvSpPr/>
      </dsp:nvSpPr>
      <dsp:spPr>
        <a:xfrm>
          <a:off x="0" y="1548210"/>
          <a:ext cx="6301601" cy="12366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572929-933D-4522-B462-8531A5246325}">
      <dsp:nvSpPr>
        <dsp:cNvPr id="0" name=""/>
        <dsp:cNvSpPr/>
      </dsp:nvSpPr>
      <dsp:spPr>
        <a:xfrm>
          <a:off x="374076" y="1826449"/>
          <a:ext cx="680139" cy="680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9FC4C-5412-4A51-BF7D-1118EC95B6D2}">
      <dsp:nvSpPr>
        <dsp:cNvPr id="0" name=""/>
        <dsp:cNvSpPr/>
      </dsp:nvSpPr>
      <dsp:spPr>
        <a:xfrm>
          <a:off x="1428292" y="1548210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latin typeface="Arial"/>
              <a:cs typeface="Arial"/>
            </a:rPr>
            <a:t>Economic benefits</a:t>
          </a:r>
        </a:p>
      </dsp:txBody>
      <dsp:txXfrm>
        <a:off x="1428292" y="1548210"/>
        <a:ext cx="4873308" cy="1236616"/>
      </dsp:txXfrm>
    </dsp:sp>
    <dsp:sp modelId="{1168D83F-9134-42CD-94FD-22E5204B105E}">
      <dsp:nvSpPr>
        <dsp:cNvPr id="0" name=""/>
        <dsp:cNvSpPr/>
      </dsp:nvSpPr>
      <dsp:spPr>
        <a:xfrm>
          <a:off x="0" y="3093981"/>
          <a:ext cx="6301601" cy="12366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C82AFF-1058-4922-ACC7-1D4C436409EA}">
      <dsp:nvSpPr>
        <dsp:cNvPr id="0" name=""/>
        <dsp:cNvSpPr/>
      </dsp:nvSpPr>
      <dsp:spPr>
        <a:xfrm>
          <a:off x="374076" y="3372220"/>
          <a:ext cx="680139" cy="680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BE134-1274-4B81-9A75-8BB6DC4DD10B}">
      <dsp:nvSpPr>
        <dsp:cNvPr id="0" name=""/>
        <dsp:cNvSpPr/>
      </dsp:nvSpPr>
      <dsp:spPr>
        <a:xfrm>
          <a:off x="1428292" y="3093981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latin typeface="Arial"/>
              <a:cs typeface="Arial"/>
            </a:rPr>
            <a:t>Fewer drivers on the road</a:t>
          </a:r>
        </a:p>
      </dsp:txBody>
      <dsp:txXfrm>
        <a:off x="1428292" y="3093981"/>
        <a:ext cx="4873308" cy="1236616"/>
      </dsp:txXfrm>
    </dsp:sp>
    <dsp:sp modelId="{71D4F9BD-C194-4AB6-8A97-634B144B1B3C}">
      <dsp:nvSpPr>
        <dsp:cNvPr id="0" name=""/>
        <dsp:cNvSpPr/>
      </dsp:nvSpPr>
      <dsp:spPr>
        <a:xfrm>
          <a:off x="0" y="4639752"/>
          <a:ext cx="6301601" cy="12366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E0F1C9-2460-4B72-8FFF-5F1A3051E4F9}">
      <dsp:nvSpPr>
        <dsp:cNvPr id="0" name=""/>
        <dsp:cNvSpPr/>
      </dsp:nvSpPr>
      <dsp:spPr>
        <a:xfrm>
          <a:off x="374076" y="4917991"/>
          <a:ext cx="680139" cy="6801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2C8B4-E16A-416D-8E4A-2273BE5B2E4A}">
      <dsp:nvSpPr>
        <dsp:cNvPr id="0" name=""/>
        <dsp:cNvSpPr/>
      </dsp:nvSpPr>
      <dsp:spPr>
        <a:xfrm>
          <a:off x="1428292" y="4639752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latin typeface="Arial"/>
              <a:cs typeface="Arial"/>
            </a:rPr>
            <a:t>Less air pollution and greenhouse gas emissions from congestion</a:t>
          </a:r>
        </a:p>
      </dsp:txBody>
      <dsp:txXfrm>
        <a:off x="1428292" y="4639752"/>
        <a:ext cx="4873308" cy="12366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52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6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23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6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1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4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39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09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0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96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0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1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us and a bus stop&#10;&#10;AI-generated content may be incorrect.">
            <a:extLst>
              <a:ext uri="{FF2B5EF4-FFF2-40B4-BE49-F238E27FC236}">
                <a16:creationId xmlns:a16="http://schemas.microsoft.com/office/drawing/2014/main" id="{46FF88E3-27BC-5CF8-0C41-F7E2D97BDA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35364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029597"/>
            <a:ext cx="4023360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400" dirty="0">
                <a:latin typeface="Franklin Gothic Medium"/>
                <a:ea typeface="+mj-lt"/>
                <a:cs typeface="+mj-lt"/>
              </a:rPr>
              <a:t>Comparative Fiscal Study of US Public Transit Agencies:</a:t>
            </a:r>
            <a:r>
              <a:rPr lang="en-US" sz="4400" i="1" dirty="0">
                <a:latin typeface="Franklin Gothic Medium"/>
                <a:ea typeface="+mj-lt"/>
                <a:cs typeface="+mj-lt"/>
              </a:rPr>
              <a:t> Introduction</a:t>
            </a:r>
            <a:endParaRPr lang="en-US" sz="4400" i="1">
              <a:latin typeface="Franklin Gothic Medium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/>
            <a:r>
              <a:rPr lang="en-US" sz="2000" dirty="0">
                <a:ea typeface="+mn-lt"/>
                <a:cs typeface="+mn-lt"/>
              </a:rPr>
              <a:t>MBTA Advisory Board &amp; </a:t>
            </a:r>
            <a:r>
              <a:rPr lang="en-US" sz="2000" i="1" dirty="0">
                <a:ea typeface="+mn-lt"/>
                <a:cs typeface="+mn-lt"/>
              </a:rPr>
              <a:t>Economics of the Public Sector</a:t>
            </a:r>
            <a:r>
              <a:rPr lang="en-US" sz="2000" dirty="0">
                <a:ea typeface="+mn-lt"/>
                <a:cs typeface="+mn-lt"/>
              </a:rPr>
              <a:t> at Boston University</a:t>
            </a:r>
          </a:p>
          <a:p>
            <a:pPr algn="l"/>
            <a:r>
              <a:rPr lang="en-US" sz="2000" dirty="0"/>
              <a:t>Sept 9, 2025</a:t>
            </a:r>
            <a:endParaRPr lang="en-US" sz="2000" dirty="0">
              <a:ea typeface="Calibri"/>
              <a:cs typeface="Calibri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logo with a letter and a circle with a wave and a letter t&#10;&#10;AI-generated content may be incorrect.">
            <a:extLst>
              <a:ext uri="{FF2B5EF4-FFF2-40B4-BE49-F238E27FC236}">
                <a16:creationId xmlns:a16="http://schemas.microsoft.com/office/drawing/2014/main" id="{D8C40860-9EF4-B8A8-B9C5-C21F57812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002" y="5393419"/>
            <a:ext cx="2400602" cy="137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A83E5-3FC7-35CA-43C8-2971A4FE0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12BBD7-C830-C23C-977F-16CFE85C0410}"/>
              </a:ext>
            </a:extLst>
          </p:cNvPr>
          <p:cNvSpPr/>
          <p:nvPr/>
        </p:nvSpPr>
        <p:spPr>
          <a:xfrm>
            <a:off x="-7305" y="-403"/>
            <a:ext cx="3898215" cy="686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73D7-C2A2-35C8-63BF-E6BC62A95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592" y="1065590"/>
            <a:ext cx="3262267" cy="480072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ea typeface="+mn-lt"/>
                <a:cs typeface="+mn-lt"/>
              </a:rPr>
              <a:t>In May 2023, The American Public Transportation Association (APTA) surveyed 122 transit agencies.</a:t>
            </a:r>
            <a:endParaRPr lang="en-US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i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Agencies were asked to rank potential responses to operating budget shortfalls:</a:t>
            </a:r>
            <a:endParaRPr lang="en-US" b="1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F5C1E2-E391-376B-7E4F-BA99D5529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080553"/>
              </p:ext>
            </p:extLst>
          </p:nvPr>
        </p:nvGraphicFramePr>
        <p:xfrm>
          <a:off x="7276408" y="483070"/>
          <a:ext cx="3231343" cy="572841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231343">
                  <a:extLst>
                    <a:ext uri="{9D8B030D-6E8A-4147-A177-3AD203B41FA5}">
                      <a16:colId xmlns:a16="http://schemas.microsoft.com/office/drawing/2014/main" val="1660569500"/>
                    </a:ext>
                  </a:extLst>
                </a:gridCol>
              </a:tblGrid>
              <a:tr h="6346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Seek Increased State Funding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966735"/>
                  </a:ext>
                </a:extLst>
              </a:tr>
              <a:tr h="6346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Reduce Transit Agency Costs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24097"/>
                  </a:ext>
                </a:extLst>
              </a:tr>
              <a:tr h="6346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Seek Increased Local Funding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723013"/>
                  </a:ext>
                </a:extLst>
              </a:tr>
              <a:tr h="6346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Seek New Dedicated Tax Revenues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997593"/>
                  </a:ext>
                </a:extLst>
              </a:tr>
              <a:tr h="6346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Seek Other New Revenues (e.g., Advertising, Naming Rights)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480846"/>
                  </a:ext>
                </a:extLst>
              </a:tr>
              <a:tr h="6346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Reduce Service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844379"/>
                  </a:ext>
                </a:extLst>
              </a:tr>
              <a:tr h="6346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Shift Funds from Capital Budget to Operating Budget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778300"/>
                  </a:ext>
                </a:extLst>
              </a:tr>
              <a:tr h="6346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Seek Increased Fares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1330"/>
                  </a:ext>
                </a:extLst>
              </a:tr>
              <a:tr h="6346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/>
                        <a:t>Reduce Workforce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10318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F22F00-B3E0-C821-B4E2-9D0159B918EB}"/>
              </a:ext>
            </a:extLst>
          </p:cNvPr>
          <p:cNvSpPr txBox="1"/>
          <p:nvPr/>
        </p:nvSpPr>
        <p:spPr>
          <a:xfrm>
            <a:off x="4723140" y="64234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Most Likely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767896-E855-4621-328C-DF3178E71574}"/>
              </a:ext>
            </a:extLst>
          </p:cNvPr>
          <p:cNvSpPr txBox="1"/>
          <p:nvPr/>
        </p:nvSpPr>
        <p:spPr>
          <a:xfrm>
            <a:off x="4723139" y="568665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Least Likely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B859B1-FFC2-2A29-B066-3E72ECFF89BA}"/>
              </a:ext>
            </a:extLst>
          </p:cNvPr>
          <p:cNvSpPr/>
          <p:nvPr/>
        </p:nvSpPr>
        <p:spPr>
          <a:xfrm>
            <a:off x="6007835" y="717918"/>
            <a:ext cx="1095768" cy="251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CB9EC0F-6FE2-5A9C-BDA0-6B81CB20ECBF}"/>
              </a:ext>
            </a:extLst>
          </p:cNvPr>
          <p:cNvSpPr/>
          <p:nvPr/>
        </p:nvSpPr>
        <p:spPr>
          <a:xfrm>
            <a:off x="6007835" y="5743339"/>
            <a:ext cx="1095768" cy="251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78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A5AC6-D7A8-312E-D1A2-2B32606AC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625"/>
            <a:ext cx="7044267" cy="274267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ea typeface="Calibri"/>
                <a:cs typeface="Calibri"/>
              </a:rPr>
              <a:t>The $700 million deficit for the current fiscal year was addressed when the Governor and the State Legislature signed a state budget, </a:t>
            </a:r>
            <a:r>
              <a:rPr lang="en-US" dirty="0">
                <a:solidFill>
                  <a:schemeClr val="accent2">
                    <a:lumMod val="76000"/>
                  </a:schemeClr>
                </a:solidFill>
                <a:ea typeface="Calibri"/>
                <a:cs typeface="Calibri"/>
              </a:rPr>
              <a:t>allocating over $400 million to the MBTA from the surplus revenue generated by the millionaires' tax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Calibri" panose="020F0502020204030204"/>
                <a:cs typeface="Calibri" panose="020F0502020204030204"/>
              </a:rPr>
              <a:t>Additional increases in</a:t>
            </a:r>
            <a:r>
              <a:rPr lang="en-US" dirty="0">
                <a:solidFill>
                  <a:schemeClr val="accent2">
                    <a:lumMod val="76000"/>
                  </a:schemeClr>
                </a:solidFill>
                <a:ea typeface="Calibri" panose="020F0502020204030204"/>
                <a:cs typeface="Calibri" panose="020F0502020204030204"/>
              </a:rPr>
              <a:t> state assistance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Calibri" panose="020F0502020204030204"/>
                <a:cs typeface="Calibri" panose="020F0502020204030204"/>
              </a:rPr>
              <a:t>$100 million in</a:t>
            </a:r>
            <a:r>
              <a:rPr lang="en-US" dirty="0">
                <a:solidFill>
                  <a:schemeClr val="accent2">
                    <a:lumMod val="76000"/>
                  </a:schemeClr>
                </a:solidFill>
                <a:ea typeface="Calibri" panose="020F0502020204030204"/>
                <a:cs typeface="Calibri" panose="020F0502020204030204"/>
              </a:rPr>
              <a:t> internal savings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06CE9-D508-D3C9-9B9B-AFBD64B4FE98}"/>
              </a:ext>
            </a:extLst>
          </p:cNvPr>
          <p:cNvSpPr txBox="1"/>
          <p:nvPr/>
        </p:nvSpPr>
        <p:spPr>
          <a:xfrm>
            <a:off x="840316" y="5147732"/>
            <a:ext cx="1032086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i="1" dirty="0"/>
              <a:t>However, as systemic problems remain, MBTA budget officials project operating budget gaps as soon as FY2028.</a:t>
            </a:r>
            <a:endParaRPr lang="en-US" sz="2800" b="1" i="1" dirty="0">
              <a:ea typeface="Calibri"/>
              <a:cs typeface="Calibri"/>
            </a:endParaRPr>
          </a:p>
        </p:txBody>
      </p:sp>
      <p:pic>
        <p:nvPicPr>
          <p:cNvPr id="5" name="Picture 4" descr="A collage of images of a train and cars&#10;&#10;AI-generated content may be incorrect.">
            <a:extLst>
              <a:ext uri="{FF2B5EF4-FFF2-40B4-BE49-F238E27FC236}">
                <a16:creationId xmlns:a16="http://schemas.microsoft.com/office/drawing/2014/main" id="{4842AF00-D6B8-CF8C-D304-6326051D3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534" y="1842410"/>
            <a:ext cx="2216839" cy="27567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5B6A3C9-000B-189A-8FD2-0E5CF063C52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Franklin Gothic Medium"/>
                <a:ea typeface="Calibri Light"/>
                <a:cs typeface="Calibri Light"/>
              </a:rPr>
              <a:t>How did </a:t>
            </a:r>
            <a:r>
              <a:rPr lang="en-US" dirty="0">
                <a:solidFill>
                  <a:schemeClr val="accent2">
                    <a:lumMod val="76000"/>
                  </a:schemeClr>
                </a:solidFill>
                <a:latin typeface="Franklin Gothic Medium"/>
                <a:ea typeface="Calibri Light"/>
                <a:cs typeface="Calibri Light"/>
              </a:rPr>
              <a:t>The MBTA</a:t>
            </a:r>
            <a:r>
              <a:rPr lang="en-US" dirty="0">
                <a:latin typeface="Franklin Gothic Medium"/>
                <a:ea typeface="Calibri Light"/>
                <a:cs typeface="Calibri Light"/>
              </a:rPr>
              <a:t> respond to fiscal cliff?</a:t>
            </a:r>
          </a:p>
        </p:txBody>
      </p:sp>
    </p:spTree>
    <p:extLst>
      <p:ext uri="{BB962C8B-B14F-4D97-AF65-F5344CB8AC3E}">
        <p14:creationId xmlns:p14="http://schemas.microsoft.com/office/powerpoint/2010/main" val="3567278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76D6-2F15-E7A5-0954-1EB418C9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7026"/>
            <a:ext cx="10515600" cy="1325563"/>
          </a:xfrm>
        </p:spPr>
        <p:txBody>
          <a:bodyPr>
            <a:normAutofit/>
          </a:bodyPr>
          <a:lstStyle/>
          <a:p>
            <a:r>
              <a:rPr lang="en-US" err="1">
                <a:latin typeface="Franklin Gothic Medium"/>
                <a:ea typeface="+mj-lt"/>
                <a:cs typeface="+mj-lt"/>
              </a:rPr>
              <a:t>MetroBridge</a:t>
            </a:r>
            <a:r>
              <a:rPr lang="en-US" dirty="0">
                <a:latin typeface="Franklin Gothic Medium"/>
                <a:ea typeface="+mj-lt"/>
                <a:cs typeface="+mj-lt"/>
              </a:rPr>
              <a:t> Project:</a:t>
            </a:r>
            <a:r>
              <a:rPr lang="en-US" i="1" dirty="0">
                <a:latin typeface="Franklin Gothic Medium"/>
                <a:ea typeface="+mj-lt"/>
                <a:cs typeface="+mj-lt"/>
              </a:rPr>
              <a:t> </a:t>
            </a:r>
            <a:r>
              <a:rPr lang="en-US" i="1" dirty="0">
                <a:highlight>
                  <a:srgbClr val="EFCCB8"/>
                </a:highlight>
                <a:latin typeface="Franklin Gothic Medium"/>
                <a:ea typeface="+mj-lt"/>
                <a:cs typeface="+mj-lt"/>
              </a:rPr>
              <a:t>Comparative Fiscal Study of US Public Transit Agencies</a:t>
            </a:r>
            <a:endParaRPr lang="en-US" i="1" dirty="0">
              <a:highlight>
                <a:srgbClr val="EFCCB8"/>
              </a:highlight>
              <a:latin typeface="Franklin Gothic Medium"/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9AD48-4A31-C934-61A4-E22431DB4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41164"/>
            <a:ext cx="10964039" cy="10117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Through this partnership, </a:t>
            </a:r>
            <a:r>
              <a:rPr lang="en-US" sz="2000" i="1" dirty="0">
                <a:ea typeface="+mn-lt"/>
                <a:cs typeface="+mn-lt"/>
              </a:rPr>
              <a:t>Economics of the Public Sector</a:t>
            </a:r>
            <a:r>
              <a:rPr lang="en-US" sz="2000" dirty="0">
                <a:ea typeface="+mn-lt"/>
                <a:cs typeface="+mn-lt"/>
              </a:rPr>
              <a:t> will conduct research on the shared fiscal challenges currently facing U.S. public transit agencies, the measures taken to address these challenges, and any proposed solutions. </a:t>
            </a:r>
            <a:endParaRPr lang="en-US" sz="2000" dirty="0">
              <a:ea typeface="Calibri"/>
              <a:cs typeface="Calibri"/>
            </a:endParaRPr>
          </a:p>
          <a:p>
            <a:pPr>
              <a:buFont typeface="Calibri" panose="020B0604020202020204" pitchFamily="34" charset="0"/>
              <a:buChar char="-"/>
            </a:pPr>
            <a:endParaRPr lang="en-US" dirty="0">
              <a:ea typeface="+mn-lt"/>
              <a:cs typeface="+mn-lt"/>
            </a:endParaRPr>
          </a:p>
          <a:p>
            <a:pPr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C623C0-E266-6A59-6298-9B113B4A1B24}"/>
              </a:ext>
            </a:extLst>
          </p:cNvPr>
          <p:cNvSpPr txBox="1">
            <a:spLocks/>
          </p:cNvSpPr>
          <p:nvPr/>
        </p:nvSpPr>
        <p:spPr>
          <a:xfrm>
            <a:off x="927534" y="3429954"/>
            <a:ext cx="10871272" cy="315864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Researchers will ask...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dirty="0">
                <a:ea typeface="+mn-lt"/>
                <a:cs typeface="+mn-lt"/>
              </a:rPr>
              <a:t>What is the agency's financial outlook?</a:t>
            </a:r>
            <a:endParaRPr lang="en-US" dirty="0">
              <a:ea typeface="Calibri"/>
              <a:cs typeface="Calibri"/>
            </a:endParaRPr>
          </a:p>
          <a:p>
            <a:pPr>
              <a:buFont typeface="Calibri" panose="020B0604020202020204" pitchFamily="34" charset="0"/>
              <a:buChar char="-"/>
            </a:pPr>
            <a:r>
              <a:rPr lang="en-US" dirty="0">
                <a:ea typeface="+mn-lt"/>
                <a:cs typeface="+mn-lt"/>
              </a:rPr>
              <a:t>What internal actions have been taken/proposed by the agency to solve fiscal constraints?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dirty="0">
                <a:ea typeface="+mn-lt"/>
                <a:cs typeface="+mn-lt"/>
              </a:rPr>
              <a:t>What actions have been taken/proposed by state &amp; federal government to address fiscal concerns at the agency?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dirty="0">
                <a:solidFill>
                  <a:schemeClr val="accent2">
                    <a:lumMod val="76000"/>
                  </a:schemeClr>
                </a:solidFill>
                <a:ea typeface="Calibri"/>
                <a:cs typeface="Calibri"/>
              </a:rPr>
              <a:t>What can the MBTA and the Commonwealth of Massachusetts learn from the funding circumstances of peer agencies?</a:t>
            </a:r>
          </a:p>
          <a:p>
            <a:pPr>
              <a:buNone/>
            </a:pP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1293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53E853-3BA8-A9FC-ED96-68D5BCA3B767}"/>
              </a:ext>
            </a:extLst>
          </p:cNvPr>
          <p:cNvSpPr/>
          <p:nvPr/>
        </p:nvSpPr>
        <p:spPr>
          <a:xfrm>
            <a:off x="6020647" y="1509606"/>
            <a:ext cx="6083582" cy="5059115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C3AEB-3A5A-2DD7-2138-7049860A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Franklin Gothic Medium"/>
                <a:ea typeface="Calibri Light"/>
                <a:cs typeface="Calibri Light"/>
              </a:rPr>
              <a:t>The Massachusetts Bay Transportation Authority</a:t>
            </a:r>
            <a:endParaRPr lang="en-US" sz="3600" dirty="0" err="1">
              <a:latin typeface="Franklin Gothic Medium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A51E9-D755-88DA-5EF4-E19727BBEE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120" y="1510665"/>
            <a:ext cx="5344160" cy="50320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Public agency responsible for operating transportation services in Greater Boston, oldest subway in the U.S.</a:t>
            </a:r>
          </a:p>
          <a:p>
            <a:r>
              <a:rPr lang="en-US" dirty="0">
                <a:ea typeface="Calibri"/>
                <a:cs typeface="Calibri"/>
              </a:rPr>
              <a:t>Operates subway, light-rail, commuter rail, bus, ferry, para-transit </a:t>
            </a:r>
          </a:p>
          <a:p>
            <a:r>
              <a:rPr lang="en-US" dirty="0">
                <a:solidFill>
                  <a:schemeClr val="accent2"/>
                </a:solidFill>
                <a:ea typeface="Calibri"/>
                <a:cs typeface="Calibri"/>
              </a:rPr>
              <a:t>Daily ridership of around 800,000</a:t>
            </a:r>
          </a:p>
          <a:p>
            <a:r>
              <a:rPr lang="en-US" dirty="0">
                <a:solidFill>
                  <a:schemeClr val="accent2"/>
                </a:solidFill>
                <a:ea typeface="Calibri"/>
                <a:cs typeface="Calibri"/>
              </a:rPr>
              <a:t>Annual fare revenue: $403 million</a:t>
            </a:r>
            <a:endParaRPr lang="en-US">
              <a:solidFill>
                <a:schemeClr val="accent2"/>
              </a:solidFill>
              <a:ea typeface="Calibri"/>
              <a:cs typeface="Calibri"/>
            </a:endParaRPr>
          </a:p>
          <a:p>
            <a:r>
              <a:rPr lang="en-US" dirty="0">
                <a:solidFill>
                  <a:schemeClr val="accent2"/>
                </a:solidFill>
                <a:ea typeface="Calibri"/>
                <a:cs typeface="Calibri"/>
              </a:rPr>
              <a:t>Operating budget: $3 billion</a:t>
            </a:r>
          </a:p>
          <a:p>
            <a:r>
              <a:rPr lang="en-US" dirty="0">
                <a:solidFill>
                  <a:schemeClr val="accent2"/>
                </a:solidFill>
                <a:ea typeface="Calibri"/>
                <a:cs typeface="Calibri"/>
              </a:rPr>
              <a:t>Capital budget: $9 billion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4A082-FECB-F421-5634-908432CCA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810" y="1681790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76000"/>
                  </a:schemeClr>
                </a:solidFill>
                <a:ea typeface="Calibri"/>
                <a:cs typeface="Calibri"/>
              </a:rPr>
              <a:t>How is the MBTA funded?</a:t>
            </a:r>
          </a:p>
          <a:p>
            <a:pPr>
              <a:buFont typeface="Calibri" panose="020B0604020202020204" pitchFamily="34" charset="0"/>
              <a:buChar char="-"/>
            </a:pPr>
            <a:endParaRPr lang="en-US" b="1" dirty="0">
              <a:solidFill>
                <a:schemeClr val="accent2"/>
              </a:solidFill>
              <a:ea typeface="Calibri"/>
              <a:cs typeface="Calibri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40DE132-1ACA-DD52-CBE8-75D1D5E20C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5644194"/>
              </p:ext>
            </p:extLst>
          </p:nvPr>
        </p:nvGraphicFramePr>
        <p:xfrm>
          <a:off x="6020119" y="2228282"/>
          <a:ext cx="6096000" cy="4146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74962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5D0B-0CA9-4EFB-6561-A427EA22F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/>
                <a:ea typeface="Calibri Light"/>
                <a:cs typeface="Calibri Light"/>
              </a:rPr>
              <a:t>MBTA Advisory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97EDD-7317-A1AF-D0A3-BC041238C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09964"/>
            <a:ext cx="5252209" cy="488984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ea typeface="Calibri"/>
                <a:cs typeface="Calibri"/>
              </a:rPr>
              <a:t>Provides independent, public oversight </a:t>
            </a:r>
            <a:r>
              <a:rPr lang="en-US" dirty="0">
                <a:ea typeface="Calibri"/>
                <a:cs typeface="Calibri"/>
              </a:rPr>
              <a:t>of the MBTA on behalf of </a:t>
            </a:r>
            <a:r>
              <a:rPr lang="en-US" dirty="0">
                <a:ea typeface="+mn-lt"/>
                <a:cs typeface="+mn-lt"/>
              </a:rPr>
              <a:t>178 municipalities in the service district</a:t>
            </a:r>
            <a:endParaRPr lang="en-US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Conducts oversight of MBTA capital and operating budgets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Members are the Mayor, Select Board Chair, or other CEO of each city/town</a:t>
            </a:r>
          </a:p>
          <a:p>
            <a:r>
              <a:rPr lang="en-US" dirty="0">
                <a:ea typeface="+mn-lt"/>
                <a:cs typeface="+mn-lt"/>
              </a:rPr>
              <a:t>Collectively paying the MBTA $200 million in assessments </a:t>
            </a:r>
            <a:endParaRPr lang="en-US" dirty="0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Appoints 1 member of 9-person MBTA Board of Directors</a:t>
            </a:r>
            <a:endParaRPr lang="en-US">
              <a:ea typeface="Calibri"/>
              <a:cs typeface="Calibri"/>
            </a:endParaRPr>
          </a:p>
          <a:p>
            <a:r>
              <a:rPr lang="en-US" sz="2600" dirty="0">
                <a:ea typeface="Calibri"/>
                <a:cs typeface="Calibri"/>
              </a:rPr>
              <a:t>Est. by MA State Legislature in 1964</a:t>
            </a:r>
            <a:endParaRPr lang="en-US" dirty="0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6" name="Content Placeholder 5" descr="A map of the state of massachusetts&#10;&#10;AI-generated content may be incorrect.">
            <a:extLst>
              <a:ext uri="{FF2B5EF4-FFF2-40B4-BE49-F238E27FC236}">
                <a16:creationId xmlns:a16="http://schemas.microsoft.com/office/drawing/2014/main" id="{C088874D-1E43-BBAB-8949-E6015B2DE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2195" t="1619" r="3902" b="1757"/>
          <a:stretch>
            <a:fillRect/>
          </a:stretch>
        </p:blipFill>
        <p:spPr>
          <a:xfrm>
            <a:off x="6647387" y="-27742"/>
            <a:ext cx="5539332" cy="68856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69322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5269A-8220-A04B-3F83-06E7AB86C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 sz="3400" i="1" dirty="0">
                <a:latin typeface="Franklin Gothic Medium"/>
              </a:rPr>
              <a:t>Why fund public transportation?</a:t>
            </a:r>
          </a:p>
        </p:txBody>
      </p:sp>
      <p:graphicFrame>
        <p:nvGraphicFramePr>
          <p:cNvPr id="52" name="Content Placeholder 2">
            <a:extLst>
              <a:ext uri="{FF2B5EF4-FFF2-40B4-BE49-F238E27FC236}">
                <a16:creationId xmlns:a16="http://schemas.microsoft.com/office/drawing/2014/main" id="{FB512918-1A0B-758A-AD7A-7A3454394B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0958320"/>
              </p:ext>
            </p:extLst>
          </p:nvPr>
        </p:nvGraphicFramePr>
        <p:xfrm>
          <a:off x="5342071" y="490455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840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2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DF2A1E-40D2-42C3-D661-2FF221083098}"/>
              </a:ext>
            </a:extLst>
          </p:cNvPr>
          <p:cNvSpPr/>
          <p:nvPr/>
        </p:nvSpPr>
        <p:spPr>
          <a:xfrm>
            <a:off x="5482167" y="1672166"/>
            <a:ext cx="5870222" cy="4896555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49699-B891-6E4F-40FB-3213C471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/>
                <a:ea typeface="Calibri Light"/>
                <a:cs typeface="Calibri Light"/>
              </a:rPr>
              <a:t>The MBTA's fiscal outlook</a:t>
            </a:r>
            <a:endParaRPr lang="en-US" dirty="0">
              <a:latin typeface="Franklin Gothic Medium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4601A-E5E5-AA09-D3A8-4C0942E00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3511" y="1672519"/>
            <a:ext cx="4466343" cy="368458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sz="3200" dirty="0">
                <a:ea typeface="Calibri"/>
                <a:cs typeface="Calibri"/>
              </a:rPr>
              <a:t>In 2024, the MBTA projected a $700 million operating deficit for FY2026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sz="3200" dirty="0">
                <a:ea typeface="Calibri"/>
                <a:cs typeface="Calibri"/>
              </a:rPr>
              <a:t>The</a:t>
            </a:r>
            <a:r>
              <a:rPr lang="en-US" sz="3200" dirty="0">
                <a:ea typeface="+mn-lt"/>
                <a:cs typeface="+mn-lt"/>
              </a:rPr>
              <a:t> MBTA has been in structural deficit since 2001</a:t>
            </a:r>
            <a:endParaRPr lang="en-US" sz="3200" dirty="0">
              <a:ea typeface="Calibri"/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468072-A57D-F9F9-AB9B-71407AE55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6478" y="1867122"/>
            <a:ext cx="5183188" cy="82391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Franklin Gothic Demi"/>
                <a:ea typeface="Calibri"/>
                <a:cs typeface="Calibri"/>
              </a:rPr>
              <a:t>In June 2024, the MBTA Advisory Board reported to the MBTA Board of Directors: </a:t>
            </a:r>
            <a:endParaRPr lang="en-US" dirty="0">
              <a:latin typeface="Franklin Gothic Dem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ABB292-D243-E7F1-978E-3614341715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6478" y="2688519"/>
            <a:ext cx="5183188" cy="368458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"The service cuts required to close to $696 million deficit in 13 months are simply impossible to propose and still be considered a public transportation provider. To prevent these death-spiral-inducing actions, the MBTA Board urgently needs to begin discussions of financial restructuring to be able to plan for the foreseeable crisis ahead."</a:t>
            </a:r>
          </a:p>
        </p:txBody>
      </p:sp>
      <p:pic>
        <p:nvPicPr>
          <p:cNvPr id="9" name="Picture 8" descr="A red background with white text&#10;&#10;AI-generated content may be incorrect.">
            <a:extLst>
              <a:ext uri="{FF2B5EF4-FFF2-40B4-BE49-F238E27FC236}">
                <a16:creationId xmlns:a16="http://schemas.microsoft.com/office/drawing/2014/main" id="{A96C7B85-BA6A-A082-FA26-9B383B907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34" y="4966667"/>
            <a:ext cx="4436995" cy="160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website&#10;&#10;AI-generated content may be incorrect.">
            <a:extLst>
              <a:ext uri="{FF2B5EF4-FFF2-40B4-BE49-F238E27FC236}">
                <a16:creationId xmlns:a16="http://schemas.microsoft.com/office/drawing/2014/main" id="{FDE32E21-48DE-3B57-9DBF-A1B755F43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737" y="396547"/>
            <a:ext cx="3841810" cy="3563248"/>
          </a:xfrm>
          <a:prstGeom prst="rect">
            <a:avLst/>
          </a:prstGeom>
        </p:spPr>
      </p:pic>
      <p:pic>
        <p:nvPicPr>
          <p:cNvPr id="17" name="Picture 16" descr="A red and blue rectangle with white text&#10;&#10;AI-generated content may be incorrect.">
            <a:extLst>
              <a:ext uri="{FF2B5EF4-FFF2-40B4-BE49-F238E27FC236}">
                <a16:creationId xmlns:a16="http://schemas.microsoft.com/office/drawing/2014/main" id="{AADD198E-4D11-FFEB-2D65-E869E82B1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864" y="2928848"/>
            <a:ext cx="5915025" cy="2495550"/>
          </a:xfrm>
          <a:prstGeom prst="rect">
            <a:avLst/>
          </a:prstGeom>
        </p:spPr>
      </p:pic>
      <p:pic>
        <p:nvPicPr>
          <p:cNvPr id="18" name="Picture 17" descr="A screenshot of a website&#10;&#10;AI-generated content may be incorrect.">
            <a:extLst>
              <a:ext uri="{FF2B5EF4-FFF2-40B4-BE49-F238E27FC236}">
                <a16:creationId xmlns:a16="http://schemas.microsoft.com/office/drawing/2014/main" id="{FD98F2A2-A26D-5041-DE03-E4244299E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667" y="326636"/>
            <a:ext cx="5716438" cy="1848390"/>
          </a:xfrm>
          <a:prstGeom prst="rect">
            <a:avLst/>
          </a:prstGeom>
        </p:spPr>
      </p:pic>
      <p:pic>
        <p:nvPicPr>
          <p:cNvPr id="19" name="Picture 18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486A63BE-DBDB-E8F9-DECA-2B47511E7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75" y="2375858"/>
            <a:ext cx="4996492" cy="1085491"/>
          </a:xfrm>
          <a:prstGeom prst="rect">
            <a:avLst/>
          </a:prstGeom>
        </p:spPr>
      </p:pic>
      <p:pic>
        <p:nvPicPr>
          <p:cNvPr id="20" name="Picture 19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E8AD6C86-1DC9-FEC6-23E9-ACE7C9B4C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206" y="5430558"/>
            <a:ext cx="5208558" cy="1243822"/>
          </a:xfrm>
          <a:prstGeom prst="rect">
            <a:avLst/>
          </a:prstGeom>
        </p:spPr>
      </p:pic>
      <p:pic>
        <p:nvPicPr>
          <p:cNvPr id="21" name="Picture 20" descr="A purple background with white text&#10;&#10;AI-generated content may be incorrect.">
            <a:extLst>
              <a:ext uri="{FF2B5EF4-FFF2-40B4-BE49-F238E27FC236}">
                <a16:creationId xmlns:a16="http://schemas.microsoft.com/office/drawing/2014/main" id="{32CA78B8-BCB1-6DB4-36AB-B412F26B0E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2" y="3646189"/>
            <a:ext cx="3798139" cy="15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27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FDB4DB-DA56-424D-21F6-D522E1CE8D3A}"/>
              </a:ext>
            </a:extLst>
          </p:cNvPr>
          <p:cNvSpPr/>
          <p:nvPr/>
        </p:nvSpPr>
        <p:spPr>
          <a:xfrm>
            <a:off x="-7305" y="-403"/>
            <a:ext cx="3898215" cy="686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8A69D72-9DB8-AB1B-F1AF-C834510961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4603920"/>
              </p:ext>
            </p:extLst>
          </p:nvPr>
        </p:nvGraphicFramePr>
        <p:xfrm>
          <a:off x="4876800" y="1355725"/>
          <a:ext cx="6096000" cy="4146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6816AD-1E64-89A2-191F-80D4319FF758}"/>
              </a:ext>
            </a:extLst>
          </p:cNvPr>
          <p:cNvSpPr txBox="1">
            <a:spLocks/>
          </p:cNvSpPr>
          <p:nvPr/>
        </p:nvSpPr>
        <p:spPr>
          <a:xfrm>
            <a:off x="402160" y="1028510"/>
            <a:ext cx="3341780" cy="48007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solidFill>
                  <a:schemeClr val="bg1"/>
                </a:solidFill>
                <a:ea typeface="+mn-lt"/>
                <a:cs typeface="+mn-lt"/>
              </a:rPr>
              <a:t>In May 2023, The American Public Transportation Association (APTA) surveyed 122 transit agencies.</a:t>
            </a:r>
            <a:endParaRPr lang="en-US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i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Agencies were asked if they will experience a Fiscal Cliff in the next five fiscal years: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05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C424C-A135-BF04-2722-BD84E19E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482"/>
            <a:ext cx="10515600" cy="1325563"/>
          </a:xfrm>
        </p:spPr>
        <p:txBody>
          <a:bodyPr/>
          <a:lstStyle/>
          <a:p>
            <a:r>
              <a:rPr lang="en-US" dirty="0">
                <a:latin typeface="Franklin Gothic Medium"/>
                <a:ea typeface="Calibri Light"/>
                <a:cs typeface="Calibri Light"/>
              </a:rPr>
              <a:t>What is causing public transportation's fiscal cliff? </a:t>
            </a:r>
            <a:endParaRPr lang="en-US">
              <a:latin typeface="Franklin Gothic Medium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BF1BD-29E1-D6CE-134A-382901CC3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2280"/>
            <a:ext cx="6001473" cy="44381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ea typeface="+mn-lt"/>
                <a:cs typeface="+mn-lt"/>
              </a:rPr>
              <a:t>COVID's impact on ridership &amp; fare revenue  </a:t>
            </a:r>
            <a:endParaRPr lang="en-US" sz="3600" dirty="0">
              <a:ea typeface="Calibri" panose="020F0502020204030204"/>
              <a:cs typeface="Calibri" panose="020F0502020204030204"/>
            </a:endParaRPr>
          </a:p>
          <a:p>
            <a:r>
              <a:rPr lang="en-US" sz="3600" dirty="0">
                <a:ea typeface="+mn-lt"/>
                <a:cs typeface="+mn-lt"/>
              </a:rPr>
              <a:t>Rising operating costs  </a:t>
            </a:r>
            <a:endParaRPr lang="en-US" sz="3600">
              <a:ea typeface="Calibri"/>
              <a:cs typeface="Calibri"/>
            </a:endParaRPr>
          </a:p>
          <a:p>
            <a:r>
              <a:rPr lang="en-US" sz="3600" dirty="0">
                <a:ea typeface="+mn-lt"/>
                <a:cs typeface="+mn-lt"/>
              </a:rPr>
              <a:t>Debt </a:t>
            </a:r>
          </a:p>
          <a:p>
            <a:r>
              <a:rPr lang="en-US" sz="3600" dirty="0">
                <a:ea typeface="+mn-lt"/>
                <a:cs typeface="+mn-lt"/>
              </a:rPr>
              <a:t>Systemic underinvestment </a:t>
            </a:r>
            <a:endParaRPr lang="en-US" sz="36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205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B932A-8AB4-517A-47D0-C6D0A0FA8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B9A84-8BDE-817B-BBFF-6581A7D7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/>
                <a:ea typeface="Calibri Light"/>
                <a:cs typeface="Calibri Light"/>
              </a:rPr>
              <a:t>What is causing </a:t>
            </a:r>
            <a:r>
              <a:rPr lang="en-US" dirty="0">
                <a:solidFill>
                  <a:schemeClr val="accent2">
                    <a:lumMod val="76000"/>
                  </a:schemeClr>
                </a:solidFill>
                <a:latin typeface="Franklin Gothic Medium"/>
                <a:ea typeface="Calibri Light"/>
                <a:cs typeface="Calibri Light"/>
              </a:rPr>
              <a:t>The MBTA's</a:t>
            </a:r>
            <a:r>
              <a:rPr lang="en-US" dirty="0">
                <a:latin typeface="Franklin Gothic Medium"/>
                <a:ea typeface="Calibri Light"/>
                <a:cs typeface="Calibri Light"/>
              </a:rPr>
              <a:t> fiscal cliff?</a:t>
            </a:r>
            <a:endParaRPr lang="en-US" i="1" dirty="0">
              <a:latin typeface="Franklin Gothic Medium"/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5ADBE-38FE-FF37-2C65-62A649DBB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2874"/>
            <a:ext cx="10528593" cy="461782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3600" dirty="0">
                <a:ea typeface="+mn-lt"/>
                <a:cs typeface="+mn-lt"/>
              </a:rPr>
              <a:t>COVID's impact on ridership &amp; fare revenue: </a:t>
            </a:r>
            <a:r>
              <a:rPr lang="en-US" sz="3600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The MBTA has 68% of pre-pandemic ridership. 2024 fare revenue was 62% of the revenue collected in 2019</a:t>
            </a:r>
          </a:p>
          <a:p>
            <a:r>
              <a:rPr lang="en-US" sz="3600" dirty="0">
                <a:ea typeface="+mn-lt"/>
                <a:cs typeface="+mn-lt"/>
              </a:rPr>
              <a:t>Rising operating costs: </a:t>
            </a:r>
            <a:r>
              <a:rPr lang="en-US" sz="3600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The MBTA is currently increasing their workforce to comply with safety mandates</a:t>
            </a:r>
            <a:endParaRPr lang="en-US" sz="3600" dirty="0">
              <a:solidFill>
                <a:schemeClr val="accent2">
                  <a:lumMod val="76000"/>
                </a:schemeClr>
              </a:solidFill>
              <a:ea typeface="Calibri"/>
              <a:cs typeface="Calibri"/>
            </a:endParaRPr>
          </a:p>
          <a:p>
            <a:r>
              <a:rPr lang="en-US" sz="3600" dirty="0">
                <a:ea typeface="+mn-lt"/>
                <a:cs typeface="+mn-lt"/>
              </a:rPr>
              <a:t>Debt: </a:t>
            </a:r>
            <a:r>
              <a:rPr lang="en-US" sz="3600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The MBTA pays around $400 million in debt each year, 15% of its operating costs</a:t>
            </a:r>
          </a:p>
          <a:p>
            <a:r>
              <a:rPr lang="en-US" sz="3600" dirty="0">
                <a:ea typeface="+mn-lt"/>
                <a:cs typeface="+mn-lt"/>
              </a:rPr>
              <a:t>Systemic underinvestment: </a:t>
            </a:r>
            <a:r>
              <a:rPr lang="en-US" sz="3600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The MBTA's dedicated source of state funding, a percent of the sales tax, has significantly underperformed</a:t>
            </a:r>
            <a:endParaRPr lang="en-US" sz="3600">
              <a:solidFill>
                <a:schemeClr val="accent2">
                  <a:lumMod val="76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9707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725</Words>
  <Application>Microsoft Macintosh PowerPoint</Application>
  <PresentationFormat>Widescreen</PresentationFormat>
  <Paragraphs>69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Franklin Gothic Demi</vt:lpstr>
      <vt:lpstr>Franklin Gothic Medium</vt:lpstr>
      <vt:lpstr>Office Theme</vt:lpstr>
      <vt:lpstr>Comparative Fiscal Study of US Public Transit Agencies: Introduction</vt:lpstr>
      <vt:lpstr>The Massachusetts Bay Transportation Authority</vt:lpstr>
      <vt:lpstr>MBTA Advisory Board</vt:lpstr>
      <vt:lpstr>Why fund public transportation?</vt:lpstr>
      <vt:lpstr>The MBTA's fiscal outlook</vt:lpstr>
      <vt:lpstr>PowerPoint Presentation</vt:lpstr>
      <vt:lpstr>PowerPoint Presentation</vt:lpstr>
      <vt:lpstr>What is causing public transportation's fiscal cliff? </vt:lpstr>
      <vt:lpstr>What is causing The MBTA's fiscal cliff?</vt:lpstr>
      <vt:lpstr>PowerPoint Presentation</vt:lpstr>
      <vt:lpstr>PowerPoint Presentation</vt:lpstr>
      <vt:lpstr>MetroBridge Project: Comparative Fiscal Study of US Public Transit Agencies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Erbas, Bahar</cp:lastModifiedBy>
  <cp:revision>584</cp:revision>
  <dcterms:created xsi:type="dcterms:W3CDTF">2025-09-08T15:59:35Z</dcterms:created>
  <dcterms:modified xsi:type="dcterms:W3CDTF">2025-09-09T14:56:41Z</dcterms:modified>
</cp:coreProperties>
</file>